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4" r:id="rId6"/>
    <p:sldId id="260" r:id="rId7"/>
    <p:sldId id="257" r:id="rId8"/>
    <p:sldId id="263" r:id="rId9"/>
    <p:sldId id="261" r:id="rId10"/>
    <p:sldId id="259" r:id="rId11"/>
    <p:sldId id="258" r:id="rId12"/>
    <p:sldId id="262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E84"/>
    <a:srgbClr val="422884"/>
    <a:srgbClr val="3894A6"/>
    <a:srgbClr val="A64875"/>
    <a:srgbClr val="D521B3"/>
    <a:srgbClr val="539DE9"/>
    <a:srgbClr val="1F82D3"/>
    <a:srgbClr val="6AB0E9"/>
    <a:srgbClr val="0059E7"/>
    <a:srgbClr val="192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>
              <a:solidFill>
                <a:schemeClr val="bg1"/>
              </a:solidFill>
            </a:rPr>
            <a:t>Accessing data from any location.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>
              <a:solidFill>
                <a:schemeClr val="bg1"/>
              </a:solidFill>
            </a:rPr>
            <a:t>The stored type of  file is completely secured.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>
              <a:solidFill>
                <a:schemeClr val="bg1"/>
              </a:solidFill>
            </a:rPr>
            <a:t>This prevents data leak if a breach occurred.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 custLinFactNeighborX="-916" custLinFactNeighborY="730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90501" custScaleY="9158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1413" custScaleY="8560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 custLinFactNeighborX="-6780" custLinFactNeighborY="3692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574">
              <a:srgbClr val="0037A1"/>
            </a:gs>
            <a:gs pos="1810">
              <a:srgbClr val="00145A"/>
            </a:gs>
            <a:gs pos="34848">
              <a:srgbClr val="F3FEFF"/>
            </a:gs>
            <a:gs pos="46147">
              <a:srgbClr val="72CAFF"/>
            </a:gs>
            <a:gs pos="25339">
              <a:srgbClr val="0059E7"/>
            </a:gs>
            <a:gs pos="52503">
              <a:srgbClr val="0162EA"/>
            </a:gs>
            <a:gs pos="100000">
              <a:srgbClr val="7030A0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3000" dirty="0" err="1" smtClean="0">
                <a:solidFill>
                  <a:schemeClr val="tx1"/>
                </a:solidFill>
              </a:rPr>
              <a:t>SeCURE</a:t>
            </a:r>
            <a:r>
              <a:rPr lang="en-US" sz="3000" dirty="0" smtClean="0">
                <a:solidFill>
                  <a:schemeClr val="tx1"/>
                </a:solidFill>
              </a:rPr>
              <a:t> STORAGE USING HYBRID CRPTOGRAPHY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Project Guide: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Prof. </a:t>
            </a:r>
            <a:r>
              <a:rPr lang="en-US" sz="1800" dirty="0" err="1" smtClean="0">
                <a:solidFill>
                  <a:schemeClr val="tx1"/>
                </a:solidFill>
              </a:rPr>
              <a:t>Selvam</a:t>
            </a:r>
            <a:r>
              <a:rPr lang="en-US" sz="1800" dirty="0" smtClean="0">
                <a:solidFill>
                  <a:schemeClr val="tx1"/>
                </a:solidFill>
              </a:rPr>
              <a:t> sir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=""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25897" y="10"/>
            <a:ext cx="6166103" cy="6857990"/>
          </a:xfrm>
          <a:prstGeom prst="rect">
            <a:avLst/>
          </a:prstGeom>
          <a:gradFill>
            <a:gsLst>
              <a:gs pos="88236">
                <a:srgbClr val="FBD9A3"/>
              </a:gs>
              <a:gs pos="11766">
                <a:srgbClr val="FEF4E6"/>
              </a:gs>
              <a:gs pos="0">
                <a:schemeClr val="accent1">
                  <a:lumMod val="5000"/>
                  <a:lumOff val="95000"/>
                </a:schemeClr>
              </a:gs>
              <a:gs pos="20790">
                <a:srgbClr val="E6C5F5"/>
              </a:gs>
              <a:gs pos="74000">
                <a:srgbClr val="0070C0"/>
              </a:gs>
              <a:gs pos="83000">
                <a:srgbClr val="00B050"/>
              </a:gs>
              <a:gs pos="28502">
                <a:srgbClr val="7030A0"/>
              </a:gs>
              <a:gs pos="38935">
                <a:srgbClr val="DCA0BA"/>
              </a:gs>
              <a:gs pos="100000">
                <a:srgbClr val="DDEACE"/>
              </a:gs>
            </a:gsLst>
            <a:lin ang="13500000" scaled="1"/>
          </a:gra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2" y="0"/>
            <a:ext cx="61816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792">
              <a:srgbClr val="192787"/>
            </a:gs>
            <a:gs pos="39367">
              <a:srgbClr val="6AB0E9"/>
            </a:gs>
            <a:gs pos="52503">
              <a:srgbClr val="0059E7"/>
            </a:gs>
            <a:gs pos="100000">
              <a:srgbClr val="6CE4F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31829" y="132485"/>
            <a:ext cx="4046374" cy="781915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047964"/>
            <a:ext cx="8065213" cy="5342562"/>
          </a:xfrm>
        </p:spPr>
        <p:txBody>
          <a:bodyPr>
            <a:normAutofit fontScale="92500" lnSpcReduction="10000"/>
          </a:bodyPr>
          <a:lstStyle/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aim of this system is to securely store and retrieve data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only controlled by the owner of the data. </a:t>
            </a: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 of data security are solved using cryptography and steganography techniques. </a:t>
            </a: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we can add public key cryptography to avoid any attacks during the transmission of the data from the client to the server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implements a double stage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 algorithm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provides high security,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scalability, confidentiality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easy accessibility of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multimedia content .</a:t>
            </a: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algorithm is crucial in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stage, the randomly generated key provides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security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the conventional encryption system.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ciphertext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stored in the cloud instead of original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multimedia content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cipher text is undoubtedly hard to recover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for random asymmetric key. </a:t>
            </a:r>
          </a:p>
          <a:p>
            <a:pPr marL="34290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of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algorithm protects the information from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side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 attacker to grab the multimedia data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defTabSz="457200">
              <a:buClr>
                <a:srgbClr val="92278F"/>
              </a:buClr>
              <a:buSzPct val="80000"/>
              <a:buFont typeface="Wingdings 3" charset="2"/>
              <a:buChar char=""/>
            </a:pPr>
            <a:endParaRPr lang="en-IN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04" y="3725989"/>
            <a:ext cx="4142339" cy="2284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249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10">
              <a:srgbClr val="006091"/>
            </a:gs>
            <a:gs pos="29394">
              <a:srgbClr val="70C2CF"/>
            </a:gs>
            <a:gs pos="59715">
              <a:srgbClr val="6AB0E9"/>
            </a:gs>
            <a:gs pos="38935">
              <a:srgbClr val="0171DF"/>
            </a:gs>
            <a:gs pos="89619">
              <a:srgbClr val="003071"/>
            </a:gs>
            <a:gs pos="100000">
              <a:srgbClr val="015A9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657698">
            <a:off x="294045" y="2565767"/>
            <a:ext cx="6375810" cy="118872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39" y="-1"/>
            <a:ext cx="5369961" cy="6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8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77">
              <a:srgbClr val="422884"/>
            </a:gs>
            <a:gs pos="38009">
              <a:srgbClr val="A64875"/>
            </a:gs>
            <a:gs pos="52503">
              <a:srgbClr val="6AB0E9"/>
            </a:gs>
            <a:gs pos="100000">
              <a:srgbClr val="0059E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2587" y="173583"/>
            <a:ext cx="4108019" cy="905204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2804">
            <a:off x="483032" y="2335849"/>
            <a:ext cx="3566372" cy="23752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250094" y="1571946"/>
            <a:ext cx="62569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buClr>
                <a:srgbClr val="000000"/>
              </a:buClr>
            </a:pPr>
            <a:r>
              <a:rPr lang="en-US" sz="3200" b="1" kern="0" dirty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 Group </a:t>
            </a:r>
            <a:r>
              <a:rPr lang="en-US" sz="32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2</a:t>
            </a:r>
            <a:r>
              <a:rPr lang="en-US" sz="32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:-</a:t>
            </a:r>
          </a:p>
          <a:p>
            <a:pPr lvl="0" defTabSz="914400">
              <a:buClr>
                <a:srgbClr val="000000"/>
              </a:buClr>
            </a:pPr>
            <a:endParaRPr lang="en-US" sz="3200" b="1" kern="0" dirty="0">
              <a:ln w="0"/>
              <a:solidFill>
                <a:srgbClr val="6E0E84"/>
              </a:solidFill>
              <a:effectLst>
                <a:outerShdw blurRad="38100" dist="19050" dir="2700000" algn="tl" rotWithShape="0">
                  <a:srgbClr val="050A12">
                    <a:alpha val="4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b="1" kern="0" dirty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SHRUTI KAMBALI (AI 29</a:t>
            </a:r>
            <a:r>
              <a:rPr lang="en-US" sz="28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</a:t>
            </a:r>
          </a:p>
          <a:p>
            <a:pPr lvl="0" defTabSz="914400">
              <a:buClr>
                <a:srgbClr val="FFFFFF"/>
              </a:buClr>
            </a:pPr>
            <a:endParaRPr lang="en-US" sz="2800" b="1" kern="0" dirty="0">
              <a:ln w="0"/>
              <a:solidFill>
                <a:srgbClr val="6E0E84"/>
              </a:solidFill>
              <a:effectLst>
                <a:outerShdw blurRad="38100" dist="19050" dir="2700000" algn="tl" rotWithShape="0">
                  <a:srgbClr val="050A12">
                    <a:alpha val="4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b="1" kern="0" dirty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POORVA PADVE (AI 43</a:t>
            </a:r>
            <a:r>
              <a:rPr lang="en-US" sz="28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2800" b="1" kern="0" dirty="0">
              <a:ln w="0"/>
              <a:solidFill>
                <a:srgbClr val="6E0E84"/>
              </a:solidFill>
              <a:effectLst>
                <a:outerShdw blurRad="38100" dist="19050" dir="2700000" algn="tl" rotWithShape="0">
                  <a:srgbClr val="050A12">
                    <a:alpha val="4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GHANSHYAM </a:t>
            </a:r>
            <a:r>
              <a:rPr lang="en-US" sz="2800" b="1" kern="0" dirty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GADEKAR (AI 18</a:t>
            </a:r>
            <a:r>
              <a:rPr lang="en-US" sz="2800" b="1" kern="0" dirty="0" smtClean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2800" b="1" kern="0" dirty="0">
              <a:ln w="0"/>
              <a:solidFill>
                <a:srgbClr val="6E0E84"/>
              </a:solidFill>
              <a:effectLst>
                <a:outerShdw blurRad="38100" dist="19050" dir="2700000" algn="tl" rotWithShape="0">
                  <a:srgbClr val="050A12">
                    <a:alpha val="4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lvl="0" indent="-285750" defTabSz="9144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b="1" kern="0" dirty="0">
                <a:ln w="0"/>
                <a:solidFill>
                  <a:srgbClr val="6E0E84"/>
                </a:solidFill>
                <a:effectLst>
                  <a:outerShdw blurRad="38100" dist="19050" dir="2700000" algn="tl" rotWithShape="0">
                    <a:srgbClr val="050A12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POORVA PATIL (AI 46)</a:t>
            </a:r>
          </a:p>
        </p:txBody>
      </p:sp>
    </p:spTree>
    <p:extLst>
      <p:ext uri="{BB962C8B-B14F-4D97-AF65-F5344CB8AC3E}">
        <p14:creationId xmlns:p14="http://schemas.microsoft.com/office/powerpoint/2010/main" val="3800872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792">
              <a:srgbClr val="192787"/>
            </a:gs>
            <a:gs pos="39367">
              <a:srgbClr val="6AB0E9"/>
            </a:gs>
            <a:gs pos="52503">
              <a:srgbClr val="0059E7"/>
            </a:gs>
            <a:gs pos="100000">
              <a:srgbClr val="6CE4F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056" y="352053"/>
            <a:ext cx="5252872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 PRE-REQUISTES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45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288" y="2054831"/>
            <a:ext cx="6113123" cy="4602823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Hardware Requirements: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Computer/laptop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Intel i3 6th Gen or higher/4gb Ram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Software Requirements: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Python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Flask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HTML</a:t>
            </a:r>
          </a:p>
          <a:p>
            <a:r>
              <a:rPr lang="en-US" sz="2000" dirty="0">
                <a:solidFill>
                  <a:schemeClr val="bg1"/>
                </a:solidFill>
              </a:rPr>
              <a:t>CSS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30">
              <a:schemeClr val="tx1"/>
            </a:gs>
            <a:gs pos="65152">
              <a:srgbClr val="FBBA1E"/>
            </a:gs>
            <a:gs pos="76014">
              <a:srgbClr val="0133C6"/>
            </a:gs>
            <a:gs pos="44352">
              <a:srgbClr val="B62201"/>
            </a:gs>
            <a:gs pos="17669">
              <a:srgbClr val="001046"/>
            </a:gs>
            <a:gs pos="52503">
              <a:srgbClr val="DF650E"/>
            </a:gs>
            <a:gs pos="100000">
              <a:srgbClr val="6CE4F5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 flip="none" rotWithShape="1">
            <a:gsLst>
              <a:gs pos="1810">
                <a:srgbClr val="006091"/>
              </a:gs>
              <a:gs pos="29394">
                <a:srgbClr val="70C2CF"/>
              </a:gs>
              <a:gs pos="59715">
                <a:srgbClr val="6AB0E9"/>
              </a:gs>
              <a:gs pos="38935">
                <a:srgbClr val="0171DF"/>
              </a:gs>
              <a:gs pos="89619">
                <a:srgbClr val="003071"/>
              </a:gs>
              <a:gs pos="100000">
                <a:srgbClr val="015A90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34" y="2681103"/>
            <a:ext cx="3504007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  <a:gradFill>
            <a:gsLst>
              <a:gs pos="38935">
                <a:srgbClr val="F1FDEB"/>
              </a:gs>
              <a:gs pos="47979">
                <a:srgbClr val="E5F7EB"/>
              </a:gs>
              <a:gs pos="81000">
                <a:srgbClr val="B9DFEC"/>
              </a:gs>
              <a:gs pos="89619">
                <a:srgbClr val="02E7DF"/>
              </a:gs>
              <a:gs pos="100000">
                <a:srgbClr val="015A90"/>
              </a:gs>
            </a:gsLst>
            <a:lin ang="13500000" scaled="1"/>
          </a:gradFill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=""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65851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10">
              <a:srgbClr val="006091"/>
            </a:gs>
            <a:gs pos="29394">
              <a:srgbClr val="70C2CF"/>
            </a:gs>
            <a:gs pos="59715">
              <a:srgbClr val="6AB0E9"/>
            </a:gs>
            <a:gs pos="38935">
              <a:srgbClr val="0171DF"/>
            </a:gs>
            <a:gs pos="89619">
              <a:srgbClr val="003071"/>
            </a:gs>
            <a:gs pos="100000">
              <a:srgbClr val="015A9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47" y="255776"/>
            <a:ext cx="4488163" cy="894930"/>
          </a:xfrm>
        </p:spPr>
        <p:txBody>
          <a:bodyPr/>
          <a:lstStyle/>
          <a:p>
            <a:r>
              <a:rPr lang="en-US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78" y="1438383"/>
            <a:ext cx="6203948" cy="5208998"/>
          </a:xfrm>
        </p:spPr>
        <p:txBody>
          <a:bodyPr>
            <a:noAutofit/>
          </a:bodyPr>
          <a:lstStyle/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A secure file and  password storage using cryptography.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A proper registration/login based system for using the website.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The system will help user to secure data using different encryption algorithm 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User can upload passwords as well as text files.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The user with the proper key will be able to access the particular file.</a:t>
            </a:r>
          </a:p>
          <a:p>
            <a:pPr marL="457200" lvl="0" indent="-330200" algn="just"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endParaRPr lang="en-US" kern="0" dirty="0">
              <a:solidFill>
                <a:srgbClr val="FFFFFF"/>
              </a:solidFill>
              <a:latin typeface="Lato"/>
              <a:sym typeface="Lato"/>
            </a:endParaRPr>
          </a:p>
          <a:p>
            <a:pPr marL="0" lvl="0" indent="0" algn="just">
              <a:spcBef>
                <a:spcPts val="0"/>
              </a:spcBef>
              <a:buClr>
                <a:srgbClr val="FFFFFF"/>
              </a:buClr>
              <a:buSzPts val="1600"/>
              <a:buNone/>
            </a:pPr>
            <a:r>
              <a:rPr lang="en-US" kern="0" dirty="0">
                <a:solidFill>
                  <a:srgbClr val="FFFFFF"/>
                </a:solidFill>
                <a:latin typeface="Lato"/>
                <a:sym typeface="Lato"/>
              </a:rPr>
              <a:t>The primary goal of the system is to provide and simulate an solution to face the challenges and solve security issues that exists in cloud computing.</a:t>
            </a:r>
          </a:p>
          <a:p>
            <a:endParaRPr lang="en-I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626831" y="71919"/>
            <a:ext cx="5565169" cy="6693613"/>
          </a:xfrm>
          <a:prstGeom prst="rect">
            <a:avLst/>
          </a:prstGeom>
          <a:blipFill>
            <a:blip r:embed="rId2"/>
            <a:stretch>
              <a:fillRect t="-21000" b="-21000"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5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503">
              <a:srgbClr val="DF650E"/>
            </a:gs>
            <a:gs pos="100000">
              <a:srgbClr val="6CE4F5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0"/>
            <a:ext cx="3017315" cy="6164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7" y="819304"/>
            <a:ext cx="2908044" cy="2938527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513816" y="380145"/>
            <a:ext cx="5270642" cy="6185042"/>
          </a:xfrm>
        </p:spPr>
        <p:txBody>
          <a:bodyPr/>
          <a:lstStyle/>
          <a:p>
            <a:pPr algn="just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:</a:t>
            </a:r>
          </a:p>
          <a:p>
            <a:pPr algn="just"/>
            <a:r>
              <a:rPr lang="en-US" sz="1600" dirty="0"/>
              <a:t>Data Encryption Standard (DES) is a symmetric-key block cipher.</a:t>
            </a:r>
          </a:p>
          <a:p>
            <a:pPr algn="just"/>
            <a:r>
              <a:rPr lang="en-US" sz="1600" dirty="0"/>
              <a:t>Encrypts data in blocks of size of 64 bits each and Key length is 56 bits.</a:t>
            </a:r>
          </a:p>
          <a:p>
            <a:pPr algn="just"/>
            <a:r>
              <a:rPr lang="en-US" sz="1600" dirty="0"/>
              <a:t>DES is based on the two attributes: substitution and transposition.</a:t>
            </a:r>
          </a:p>
          <a:p>
            <a:pPr algn="just"/>
            <a:r>
              <a:rPr lang="en-US" sz="1600" dirty="0"/>
              <a:t>DES consists of 16 rounds. The result of this process produces 64-bit </a:t>
            </a:r>
            <a:r>
              <a:rPr lang="en-US" sz="1600" dirty="0" smtClean="0"/>
              <a:t>cipher </a:t>
            </a:r>
            <a:r>
              <a:rPr lang="en-US" sz="1600" dirty="0"/>
              <a:t>text.</a:t>
            </a:r>
          </a:p>
          <a:p>
            <a:pPr algn="just"/>
            <a:endParaRPr lang="en-US" sz="1600" dirty="0"/>
          </a:p>
          <a:p>
            <a:pPr lvl="0" algn="just">
              <a:buClr>
                <a:srgbClr val="FFFFFF"/>
              </a:buClr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:</a:t>
            </a:r>
          </a:p>
          <a:p>
            <a:pPr lvl="0" algn="just">
              <a:buClr>
                <a:srgbClr val="FFFFFF"/>
              </a:buClr>
            </a:pPr>
            <a:r>
              <a:rPr lang="en-US" sz="1600" dirty="0"/>
              <a:t>Advanced Encryption Standard (AES) is based on ‘substitution–permutation network’. </a:t>
            </a:r>
          </a:p>
          <a:p>
            <a:pPr lvl="0" algn="just">
              <a:buClr>
                <a:srgbClr val="FFFFFF"/>
              </a:buClr>
            </a:pPr>
            <a:r>
              <a:rPr lang="en-US" sz="1600" dirty="0"/>
              <a:t>The key size can be 128/192/256 bits.</a:t>
            </a:r>
          </a:p>
          <a:p>
            <a:pPr lvl="0" algn="just">
              <a:buClr>
                <a:srgbClr val="FFFFFF"/>
              </a:buClr>
            </a:pPr>
            <a:r>
              <a:rPr lang="en-US" sz="1600" dirty="0"/>
              <a:t>The number of rounds depends on the key length: 10/12/14 rounds.</a:t>
            </a:r>
          </a:p>
          <a:p>
            <a:pPr lvl="0" algn="just">
              <a:buClr>
                <a:srgbClr val="FFFFFF"/>
              </a:buClr>
            </a:pPr>
            <a:r>
              <a:rPr lang="en-US" sz="1600" dirty="0"/>
              <a:t>Encrypts data in blocks of 128 bits each.</a:t>
            </a:r>
          </a:p>
          <a:p>
            <a:pPr marL="127000" algn="just"/>
            <a:endParaRPr lang="en-IN" sz="1600" dirty="0"/>
          </a:p>
          <a:p>
            <a:endParaRPr lang="en-IN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959" y="4064231"/>
            <a:ext cx="3194581" cy="24873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0"/>
            <a:ext cx="6092575" cy="685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6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503">
              <a:srgbClr val="DF650E"/>
            </a:gs>
            <a:gs pos="100000">
              <a:srgbClr val="6CE4F5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159" y="122837"/>
            <a:ext cx="3178520" cy="1243626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Investment goals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0455F95-84B1-4861-BD6C-075D96C4E981}"/>
              </a:ext>
            </a:extLst>
          </p:cNvPr>
          <p:cNvGrpSpPr/>
          <p:nvPr/>
        </p:nvGrpSpPr>
        <p:grpSpPr>
          <a:xfrm>
            <a:off x="412037" y="359415"/>
            <a:ext cx="2860754" cy="5282232"/>
            <a:chOff x="9028138" y="4041452"/>
            <a:chExt cx="2860754" cy="5282232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2E370A5-8B72-43C5-BB59-C06A5925E91F}"/>
                </a:ext>
              </a:extLst>
            </p:cNvPr>
            <p:cNvSpPr/>
            <p:nvPr/>
          </p:nvSpPr>
          <p:spPr>
            <a:xfrm>
              <a:off x="9050212" y="4573065"/>
              <a:ext cx="2838680" cy="2022748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9B26EC95-8819-4955-B5D5-2C0BDB07D4B9}"/>
                </a:ext>
              </a:extLst>
            </p:cNvPr>
            <p:cNvSpPr/>
            <p:nvPr/>
          </p:nvSpPr>
          <p:spPr>
            <a:xfrm>
              <a:off x="9181379" y="4041452"/>
              <a:ext cx="257634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Blowfish Design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39D60A9B-F014-4BFE-86E9-81186358C15B}"/>
                </a:ext>
              </a:extLst>
            </p:cNvPr>
            <p:cNvSpPr/>
            <p:nvPr/>
          </p:nvSpPr>
          <p:spPr>
            <a:xfrm>
              <a:off x="9028138" y="7300936"/>
              <a:ext cx="2838680" cy="2022748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C842008D-F71E-4441-95FE-79417C8D0ABC}"/>
                </a:ext>
              </a:extLst>
            </p:cNvPr>
            <p:cNvSpPr/>
            <p:nvPr/>
          </p:nvSpPr>
          <p:spPr>
            <a:xfrm>
              <a:off x="9431815" y="6769323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IDEA</a:t>
              </a:r>
              <a:r>
                <a:rPr lang="en-US" sz="24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Design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2" y="986720"/>
            <a:ext cx="1993565" cy="1822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45" y="3688823"/>
            <a:ext cx="1993565" cy="1822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74" y="1314995"/>
            <a:ext cx="5230821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810">
              <a:srgbClr val="006091"/>
            </a:gs>
            <a:gs pos="29394">
              <a:srgbClr val="70C2CF"/>
            </a:gs>
            <a:gs pos="59715">
              <a:srgbClr val="6AB0E9"/>
            </a:gs>
            <a:gs pos="38935">
              <a:srgbClr val="0171DF"/>
            </a:gs>
            <a:gs pos="89619">
              <a:srgbClr val="003071"/>
            </a:gs>
            <a:gs pos="100000">
              <a:srgbClr val="015A90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AF33C27-9C85-4B30-9AD7-879D48AFE4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D5089DD-882D-4413-B8BF-4798BFD84A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blipFill>
            <a:blip r:embed="rId3"/>
            <a:stretch>
              <a:fillRect t="-21000" b="-21000"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043" y="903675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PROJECT OVERFLOW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Content Placeholder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6D5A4928-EABC-C25F-3977-602A8ED5A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rgbClr val="9B57D3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290001" y="729465"/>
            <a:ext cx="6874128" cy="5548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792">
              <a:srgbClr val="192787"/>
            </a:gs>
            <a:gs pos="39367">
              <a:srgbClr val="6AB0E9"/>
            </a:gs>
            <a:gs pos="52503">
              <a:srgbClr val="0059E7"/>
            </a:gs>
            <a:gs pos="100000">
              <a:srgbClr val="6CE4F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2796" y="194131"/>
            <a:ext cx="4642274" cy="1038768"/>
          </a:xfrm>
        </p:spPr>
        <p:txBody>
          <a:bodyPr/>
          <a:lstStyle/>
          <a:p>
            <a:r>
              <a:rPr lang="en-US" dirty="0" smtClean="0"/>
              <a:t>SCOPE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77094" y="1692821"/>
            <a:ext cx="8157988" cy="4625785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ts val="0"/>
              </a:spcBef>
              <a:buClr>
                <a:srgbClr val="FFFFFF"/>
              </a:buClr>
              <a:buSzPts val="1600"/>
              <a:buNone/>
            </a:pPr>
            <a:r>
              <a:rPr lang="en-US" sz="2400" kern="0" dirty="0">
                <a:solidFill>
                  <a:srgbClr val="FFFFFF"/>
                </a:solidFill>
                <a:latin typeface="Lato"/>
                <a:sym typeface="Lato"/>
              </a:rPr>
              <a:t>In the world of data being the key asset, safeguarding our asset is primary responsibility. Communications, databases, infrastructure, transactions, knowledge; an organization’s data is arguably its most valuable asset. It is in a business’ best interests to keep its information safe, regardless of legal or regulatory requirements.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400" kern="0" dirty="0">
                <a:solidFill>
                  <a:srgbClr val="FFFFFF"/>
                </a:solidFill>
                <a:latin typeface="Lato"/>
                <a:sym typeface="Lato"/>
              </a:rPr>
              <a:t>A system which stores data after encryption.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400" kern="0" dirty="0">
                <a:solidFill>
                  <a:srgbClr val="FFFFFF"/>
                </a:solidFill>
                <a:latin typeface="Lato"/>
                <a:sym typeface="Lato"/>
              </a:rPr>
              <a:t>This prevents data leak if a breach occurred.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400" kern="0" dirty="0">
                <a:solidFill>
                  <a:srgbClr val="FFFFFF"/>
                </a:solidFill>
                <a:latin typeface="Lato"/>
                <a:sym typeface="Lato"/>
              </a:rPr>
              <a:t>Any form of data can be stored.</a:t>
            </a:r>
          </a:p>
          <a:p>
            <a:pPr marL="457200" lvl="0" indent="-330200" algn="just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400" kern="0" dirty="0">
                <a:solidFill>
                  <a:srgbClr val="FFFFFF"/>
                </a:solidFill>
                <a:latin typeface="Lato"/>
                <a:sym typeface="Lato"/>
              </a:rPr>
              <a:t>It ensures data confidentiality to users.</a:t>
            </a:r>
            <a:endParaRPr lang="en-IN" sz="2400" kern="0" dirty="0">
              <a:solidFill>
                <a:srgbClr val="FFFFFF"/>
              </a:solidFill>
              <a:latin typeface="Lato"/>
              <a:sym typeface="Lato"/>
            </a:endParaRPr>
          </a:p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46" y="4084519"/>
            <a:ext cx="3420152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E38AEF-4E2D-4D00-9707-4356DDB7731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546</Words>
  <Application>Microsoft Office PowerPoint</Application>
  <PresentationFormat>Widescreen</PresentationFormat>
  <Paragraphs>72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Lato</vt:lpstr>
      <vt:lpstr>Wingdings 3</vt:lpstr>
      <vt:lpstr>Parcel</vt:lpstr>
      <vt:lpstr>SeCURE STORAGE USING HYBRID CRPTOGRAPHY</vt:lpstr>
      <vt:lpstr>TEAM MEMBERS</vt:lpstr>
      <vt:lpstr>PROJECT PRE-REQUISTES</vt:lpstr>
      <vt:lpstr>INTRODUCTION</vt:lpstr>
      <vt:lpstr>PROPOSED SYSTEM</vt:lpstr>
      <vt:lpstr>Algorithm</vt:lpstr>
      <vt:lpstr>Investment goals</vt:lpstr>
      <vt:lpstr>PROJECT OVERFLOW</vt:lpstr>
      <vt:lpstr>SCOPE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2023-03-26T13:12:30Z</dcterms:created>
  <dcterms:modified xsi:type="dcterms:W3CDTF">2023-04-30T05:56:04Z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